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8"/>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 id="748" r:id="rId430"/>
    <p:sldId id="749" r:id="rId431"/>
    <p:sldId id="750" r:id="rId432"/>
    <p:sldId id="751" r:id="rId433"/>
    <p:sldId id="752" r:id="rId434"/>
    <p:sldId id="753" r:id="rId435"/>
    <p:sldId id="754" r:id="rId436"/>
    <p:sldId id="755" r:id="rId437"/>
    <p:sldId id="756" r:id="rId438"/>
    <p:sldId id="757" r:id="rId439"/>
    <p:sldId id="758" r:id="rId440"/>
    <p:sldId id="759" r:id="rId441"/>
    <p:sldId id="760" r:id="rId442"/>
    <p:sldId id="761" r:id="rId443"/>
    <p:sldId id="762" r:id="rId444"/>
    <p:sldId id="763" r:id="rId445"/>
    <p:sldId id="764" r:id="rId446"/>
    <p:sldId id="765" r:id="rId447"/>
    <p:sldId id="766" r:id="rId448"/>
    <p:sldId id="767" r:id="rId449"/>
    <p:sldId id="768" r:id="rId450"/>
    <p:sldId id="769" r:id="rId451"/>
    <p:sldId id="770" r:id="rId452"/>
    <p:sldId id="771" r:id="rId453"/>
    <p:sldId id="772" r:id="rId454"/>
    <p:sldId id="773" r:id="rId455"/>
    <p:sldId id="774" r:id="rId456"/>
    <p:sldId id="775" r:id="rId4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51" d="100"/>
          <a:sy n="251" d="100"/>
        </p:scale>
        <p:origin x="-112" y="-84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59"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460" Type="http://schemas.openxmlformats.org/officeDocument/2006/relationships/presProps" Target="presProps.xml"/><Relationship Id="rId461" Type="http://schemas.openxmlformats.org/officeDocument/2006/relationships/viewProps" Target="viewProps.xml"/><Relationship Id="rId462" Type="http://schemas.openxmlformats.org/officeDocument/2006/relationships/theme" Target="theme/theme1.xml"/><Relationship Id="rId463"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50" Type="http://schemas.openxmlformats.org/officeDocument/2006/relationships/slide" Target="slides/slide449.xml"/><Relationship Id="rId451" Type="http://schemas.openxmlformats.org/officeDocument/2006/relationships/slide" Target="slides/slide450.xml"/><Relationship Id="rId452" Type="http://schemas.openxmlformats.org/officeDocument/2006/relationships/slide" Target="slides/slide451.xml"/><Relationship Id="rId453" Type="http://schemas.openxmlformats.org/officeDocument/2006/relationships/slide" Target="slides/slide452.xml"/><Relationship Id="rId454" Type="http://schemas.openxmlformats.org/officeDocument/2006/relationships/slide" Target="slides/slide453.xml"/><Relationship Id="rId455" Type="http://schemas.openxmlformats.org/officeDocument/2006/relationships/slide" Target="slides/slide454.xml"/><Relationship Id="rId456" Type="http://schemas.openxmlformats.org/officeDocument/2006/relationships/slide" Target="slides/slide455.xml"/><Relationship Id="rId457" Type="http://schemas.openxmlformats.org/officeDocument/2006/relationships/slide" Target="slides/slide456.xml"/><Relationship Id="rId45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729514"/>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endParaRPr lang="en-US" sz="2100" kern="1200" dirty="0"/>
        </a:p>
      </dsp:txBody>
      <dsp:txXfrm>
        <a:off x="0" y="729514"/>
        <a:ext cx="2468880" cy="595520"/>
      </dsp:txXfrm>
    </dsp:sp>
    <dsp:sp modelId="{44846745-2ECE-2F43-9165-960C73D62215}">
      <dsp:nvSpPr>
        <dsp:cNvPr id="0" name=""/>
        <dsp:cNvSpPr/>
      </dsp:nvSpPr>
      <dsp:spPr>
        <a:xfrm>
          <a:off x="0" y="34740"/>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GOPATH </a:t>
          </a:r>
          <a:r>
            <a:rPr lang="en-US" sz="2100" kern="1200" dirty="0" smtClean="0">
              <a:sym typeface="Wingdings"/>
            </a:rPr>
            <a:t></a:t>
          </a:r>
          <a:endParaRPr lang="en-US" sz="2100" kern="1200" dirty="0"/>
        </a:p>
      </dsp:txBody>
      <dsp:txXfrm>
        <a:off x="0" y="34740"/>
        <a:ext cx="2468880" cy="595520"/>
      </dsp:txXfrm>
    </dsp:sp>
    <dsp:sp modelId="{15AAE996-BA35-9A4C-9D56-942BDC8325C5}">
      <dsp:nvSpPr>
        <dsp:cNvPr id="0" name=""/>
        <dsp:cNvSpPr/>
      </dsp:nvSpPr>
      <dsp:spPr>
        <a:xfrm>
          <a:off x="5983430" y="84367"/>
          <a:ext cx="744401" cy="496267"/>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go-</a:t>
          </a:r>
          <a:r>
            <a:rPr lang="en-US" sz="900" kern="1200" dirty="0" err="1" smtClean="0"/>
            <a:t>lang</a:t>
          </a:r>
          <a:r>
            <a:rPr lang="en-US" sz="900" kern="1200" dirty="0" smtClean="0"/>
            <a:t>-programming</a:t>
          </a:r>
          <a:endParaRPr lang="en-US" sz="900" kern="1200" dirty="0"/>
        </a:p>
      </dsp:txBody>
      <dsp:txXfrm>
        <a:off x="5997965" y="98902"/>
        <a:ext cx="715331" cy="467197"/>
      </dsp:txXfrm>
    </dsp:sp>
    <dsp:sp modelId="{B0C68508-B541-974F-A809-2BAE5EB45307}">
      <dsp:nvSpPr>
        <dsp:cNvPr id="0" name=""/>
        <dsp:cNvSpPr/>
      </dsp:nvSpPr>
      <dsp:spPr>
        <a:xfrm>
          <a:off x="5387909" y="580634"/>
          <a:ext cx="967721" cy="198506"/>
        </a:xfrm>
        <a:custGeom>
          <a:avLst/>
          <a:gdLst/>
          <a:ahLst/>
          <a:cxnLst/>
          <a:rect l="0" t="0" r="0" b="0"/>
          <a:pathLst>
            <a:path>
              <a:moveTo>
                <a:pt x="967721" y="0"/>
              </a:moveTo>
              <a:lnTo>
                <a:pt x="967721" y="99253"/>
              </a:lnTo>
              <a:lnTo>
                <a:pt x="0" y="99253"/>
              </a:lnTo>
              <a:lnTo>
                <a:pt x="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5015708" y="779141"/>
          <a:ext cx="744401" cy="496267"/>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5030243" y="793676"/>
        <a:ext cx="715331" cy="467197"/>
      </dsp:txXfrm>
    </dsp:sp>
    <dsp:sp modelId="{166884DE-BE24-4743-9A1F-F0EAF6E40032}">
      <dsp:nvSpPr>
        <dsp:cNvPr id="0" name=""/>
        <dsp:cNvSpPr/>
      </dsp:nvSpPr>
      <dsp:spPr>
        <a:xfrm>
          <a:off x="4178257" y="1275408"/>
          <a:ext cx="1209651" cy="198506"/>
        </a:xfrm>
        <a:custGeom>
          <a:avLst/>
          <a:gdLst/>
          <a:ahLst/>
          <a:cxnLst/>
          <a:rect l="0" t="0" r="0" b="0"/>
          <a:pathLst>
            <a:path>
              <a:moveTo>
                <a:pt x="1209651" y="0"/>
              </a:moveTo>
              <a:lnTo>
                <a:pt x="1209651"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806056" y="1473915"/>
          <a:ext cx="744401" cy="49626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github.com</a:t>
          </a:r>
          <a:endParaRPr lang="en-US" sz="900" kern="1200" dirty="0"/>
        </a:p>
      </dsp:txBody>
      <dsp:txXfrm>
        <a:off x="3820591" y="1488450"/>
        <a:ext cx="715331" cy="467197"/>
      </dsp:txXfrm>
    </dsp:sp>
    <dsp:sp modelId="{50C4A1F8-96EC-1F43-BA6F-F2259104C41F}">
      <dsp:nvSpPr>
        <dsp:cNvPr id="0" name=""/>
        <dsp:cNvSpPr/>
      </dsp:nvSpPr>
      <dsp:spPr>
        <a:xfrm>
          <a:off x="3694396"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322196"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3336731" y="2183225"/>
        <a:ext cx="715331" cy="467197"/>
      </dsp:txXfrm>
    </dsp:sp>
    <dsp:sp modelId="{19487793-57C2-374A-879F-E696F530DB02}">
      <dsp:nvSpPr>
        <dsp:cNvPr id="0" name=""/>
        <dsp:cNvSpPr/>
      </dsp:nvSpPr>
      <dsp:spPr>
        <a:xfrm>
          <a:off x="3210536"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838335"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a:t>
          </a:r>
          <a:endParaRPr lang="en-US" sz="900" kern="1200" dirty="0"/>
        </a:p>
      </dsp:txBody>
      <dsp:txXfrm>
        <a:off x="2852870" y="2877999"/>
        <a:ext cx="715331" cy="467197"/>
      </dsp:txXfrm>
    </dsp:sp>
    <dsp:sp modelId="{0749EE12-1614-D34F-95BC-9FD994DB0A6B}">
      <dsp:nvSpPr>
        <dsp:cNvPr id="0" name=""/>
        <dsp:cNvSpPr/>
      </dsp:nvSpPr>
      <dsp:spPr>
        <a:xfrm>
          <a:off x="3694396"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806056"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3820591" y="2877999"/>
        <a:ext cx="715331" cy="467197"/>
      </dsp:txXfrm>
    </dsp:sp>
    <dsp:sp modelId="{B51CD7DC-1830-E34E-BABF-5600D92A8EC9}">
      <dsp:nvSpPr>
        <dsp:cNvPr id="0" name=""/>
        <dsp:cNvSpPr/>
      </dsp:nvSpPr>
      <dsp:spPr>
        <a:xfrm>
          <a:off x="4178257"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289917" y="2168690"/>
          <a:ext cx="744401" cy="496267"/>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bob</a:t>
          </a:r>
          <a:endParaRPr lang="en-US" sz="900" kern="1200" dirty="0"/>
        </a:p>
      </dsp:txBody>
      <dsp:txXfrm>
        <a:off x="4304452" y="2183225"/>
        <a:ext cx="715331" cy="467197"/>
      </dsp:txXfrm>
    </dsp:sp>
    <dsp:sp modelId="{D3F96F7F-FB1D-0946-8900-D7DA7DA026C7}">
      <dsp:nvSpPr>
        <dsp:cNvPr id="0" name=""/>
        <dsp:cNvSpPr/>
      </dsp:nvSpPr>
      <dsp:spPr>
        <a:xfrm>
          <a:off x="5387909" y="1275408"/>
          <a:ext cx="1209651" cy="198506"/>
        </a:xfrm>
        <a:custGeom>
          <a:avLst/>
          <a:gdLst/>
          <a:ahLst/>
          <a:cxnLst/>
          <a:rect l="0" t="0" r="0" b="0"/>
          <a:pathLst>
            <a:path>
              <a:moveTo>
                <a:pt x="0" y="0"/>
              </a:moveTo>
              <a:lnTo>
                <a:pt x="0" y="99253"/>
              </a:lnTo>
              <a:lnTo>
                <a:pt x="1209651" y="99253"/>
              </a:lnTo>
              <a:lnTo>
                <a:pt x="1209651"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225360" y="1473915"/>
          <a:ext cx="744401" cy="496267"/>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work-repo</a:t>
          </a:r>
          <a:endParaRPr lang="en-US" sz="900" kern="1200" dirty="0"/>
        </a:p>
      </dsp:txBody>
      <dsp:txXfrm>
        <a:off x="6239895" y="1488450"/>
        <a:ext cx="715331" cy="467197"/>
      </dsp:txXfrm>
    </dsp:sp>
    <dsp:sp modelId="{7E354305-1666-DE40-85C2-BA948E95C27F}">
      <dsp:nvSpPr>
        <dsp:cNvPr id="0" name=""/>
        <dsp:cNvSpPr/>
      </dsp:nvSpPr>
      <dsp:spPr>
        <a:xfrm>
          <a:off x="6113700"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741499" y="2168690"/>
          <a:ext cx="744401" cy="49626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susan</a:t>
          </a:r>
          <a:endParaRPr lang="en-US" sz="900" kern="1200" dirty="0"/>
        </a:p>
      </dsp:txBody>
      <dsp:txXfrm>
        <a:off x="5756034" y="2183225"/>
        <a:ext cx="715331" cy="467197"/>
      </dsp:txXfrm>
    </dsp:sp>
    <dsp:sp modelId="{24785C53-E048-2F49-95E5-50BA01B35473}">
      <dsp:nvSpPr>
        <dsp:cNvPr id="0" name=""/>
        <dsp:cNvSpPr/>
      </dsp:nvSpPr>
      <dsp:spPr>
        <a:xfrm>
          <a:off x="5629839"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7638"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hello2</a:t>
          </a:r>
          <a:endParaRPr lang="en-US" sz="900" kern="1200" dirty="0"/>
        </a:p>
      </dsp:txBody>
      <dsp:txXfrm>
        <a:off x="5272173" y="2877999"/>
        <a:ext cx="715331" cy="467197"/>
      </dsp:txXfrm>
    </dsp:sp>
    <dsp:sp modelId="{521E9FC3-0242-3B42-9B09-24880D5F4B25}">
      <dsp:nvSpPr>
        <dsp:cNvPr id="0" name=""/>
        <dsp:cNvSpPr/>
      </dsp:nvSpPr>
      <dsp:spPr>
        <a:xfrm>
          <a:off x="6113700"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225360"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fearless</a:t>
          </a:r>
          <a:endParaRPr lang="en-US" sz="900" kern="1200" dirty="0"/>
        </a:p>
      </dsp:txBody>
      <dsp:txXfrm>
        <a:off x="6239895" y="2877999"/>
        <a:ext cx="715331" cy="467197"/>
      </dsp:txXfrm>
    </dsp:sp>
    <dsp:sp modelId="{F2AC8BF6-11F8-C04E-BAE1-EB5935D23DFA}">
      <dsp:nvSpPr>
        <dsp:cNvPr id="0" name=""/>
        <dsp:cNvSpPr/>
      </dsp:nvSpPr>
      <dsp:spPr>
        <a:xfrm>
          <a:off x="6597560"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709221"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6723756" y="2183225"/>
        <a:ext cx="715331" cy="467197"/>
      </dsp:txXfrm>
    </dsp:sp>
    <dsp:sp modelId="{B62AA9A1-5F54-6045-8971-275A9DD1F0C1}">
      <dsp:nvSpPr>
        <dsp:cNvPr id="0" name=""/>
        <dsp:cNvSpPr/>
      </dsp:nvSpPr>
      <dsp:spPr>
        <a:xfrm>
          <a:off x="6309910" y="580634"/>
          <a:ext cx="91440" cy="198506"/>
        </a:xfrm>
        <a:custGeom>
          <a:avLst/>
          <a:gdLst/>
          <a:ahLst/>
          <a:cxnLst/>
          <a:rect l="0" t="0" r="0" b="0"/>
          <a:pathLst>
            <a:path>
              <a:moveTo>
                <a:pt x="45720" y="0"/>
              </a:moveTo>
              <a:lnTo>
                <a:pt x="4572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5983430"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5997965" y="793676"/>
        <a:ext cx="715331" cy="467197"/>
      </dsp:txXfrm>
    </dsp:sp>
    <dsp:sp modelId="{F14A70CF-49E7-814A-8E8C-5DD5E1313154}">
      <dsp:nvSpPr>
        <dsp:cNvPr id="0" name=""/>
        <dsp:cNvSpPr/>
      </dsp:nvSpPr>
      <dsp:spPr>
        <a:xfrm>
          <a:off x="6355630" y="580634"/>
          <a:ext cx="967721" cy="198506"/>
        </a:xfrm>
        <a:custGeom>
          <a:avLst/>
          <a:gdLst/>
          <a:ahLst/>
          <a:cxnLst/>
          <a:rect l="0" t="0" r="0" b="0"/>
          <a:pathLst>
            <a:path>
              <a:moveTo>
                <a:pt x="0" y="0"/>
              </a:moveTo>
              <a:lnTo>
                <a:pt x="0" y="99253"/>
              </a:lnTo>
              <a:lnTo>
                <a:pt x="967721" y="99253"/>
              </a:lnTo>
              <a:lnTo>
                <a:pt x="967721"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6951151"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6965686" y="793676"/>
        <a:ext cx="715331" cy="467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653237" y="1222328"/>
          <a:ext cx="606814" cy="30340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$GOPATH</a:t>
          </a:r>
          <a:endParaRPr lang="en-US" sz="900" kern="1200" dirty="0"/>
        </a:p>
      </dsp:txBody>
      <dsp:txXfrm>
        <a:off x="662123" y="1231214"/>
        <a:ext cx="589042" cy="285635"/>
      </dsp:txXfrm>
    </dsp:sp>
    <dsp:sp modelId="{32EDC765-8EAE-6A4D-8208-7B160C47EEE6}">
      <dsp:nvSpPr>
        <dsp:cNvPr id="0" name=""/>
        <dsp:cNvSpPr/>
      </dsp:nvSpPr>
      <dsp:spPr>
        <a:xfrm rot="17132988">
          <a:off x="928696" y="926501"/>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915247"/>
        <a:ext cx="45271" cy="45271"/>
      </dsp:txXfrm>
    </dsp:sp>
    <dsp:sp modelId="{E81D6897-74F8-104E-BB26-0F13F99A5397}">
      <dsp:nvSpPr>
        <dsp:cNvPr id="0" name=""/>
        <dsp:cNvSpPr/>
      </dsp:nvSpPr>
      <dsp:spPr>
        <a:xfrm>
          <a:off x="1502778" y="350031"/>
          <a:ext cx="606814" cy="30340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1511664" y="358917"/>
        <a:ext cx="589042" cy="285635"/>
      </dsp:txXfrm>
    </dsp:sp>
    <dsp:sp modelId="{377095C3-F66E-404D-8362-990B3618B679}">
      <dsp:nvSpPr>
        <dsp:cNvPr id="0" name=""/>
        <dsp:cNvSpPr/>
      </dsp:nvSpPr>
      <dsp:spPr>
        <a:xfrm rot="18289469">
          <a:off x="2018435" y="315894"/>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316649"/>
        <a:ext cx="21252" cy="21252"/>
      </dsp:txXfrm>
    </dsp:sp>
    <dsp:sp modelId="{BBE0921A-4720-6342-98E2-2C2C6EC65BEF}">
      <dsp:nvSpPr>
        <dsp:cNvPr id="0" name=""/>
        <dsp:cNvSpPr/>
      </dsp:nvSpPr>
      <dsp:spPr>
        <a:xfrm>
          <a:off x="2352318" y="1112"/>
          <a:ext cx="606814" cy="30340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recipe-manager</a:t>
          </a:r>
          <a:endParaRPr lang="en-US" sz="900" kern="1200" dirty="0"/>
        </a:p>
      </dsp:txBody>
      <dsp:txXfrm>
        <a:off x="2361204" y="9998"/>
        <a:ext cx="589042" cy="285635"/>
      </dsp:txXfrm>
    </dsp:sp>
    <dsp:sp modelId="{12F35C4D-9AF1-024D-905C-7CB395514E34}">
      <dsp:nvSpPr>
        <dsp:cNvPr id="0" name=""/>
        <dsp:cNvSpPr/>
      </dsp:nvSpPr>
      <dsp:spPr>
        <a:xfrm>
          <a:off x="2959133" y="141434"/>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74428" y="146748"/>
        <a:ext cx="12136" cy="12136"/>
      </dsp:txXfrm>
    </dsp:sp>
    <dsp:sp modelId="{6EB15561-2B2C-114B-8083-F53B664A75BC}">
      <dsp:nvSpPr>
        <dsp:cNvPr id="0" name=""/>
        <dsp:cNvSpPr/>
      </dsp:nvSpPr>
      <dsp:spPr>
        <a:xfrm>
          <a:off x="3201859" y="1112"/>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3210745" y="9998"/>
        <a:ext cx="589042" cy="285635"/>
      </dsp:txXfrm>
    </dsp:sp>
    <dsp:sp modelId="{30D7F2C4-490D-544F-A8B9-098BF192D0B7}">
      <dsp:nvSpPr>
        <dsp:cNvPr id="0" name=""/>
        <dsp:cNvSpPr/>
      </dsp:nvSpPr>
      <dsp:spPr>
        <a:xfrm>
          <a:off x="2109593" y="490353"/>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495667"/>
        <a:ext cx="12136" cy="12136"/>
      </dsp:txXfrm>
    </dsp:sp>
    <dsp:sp modelId="{F44F9F11-2B43-8343-92E7-43CA9A676323}">
      <dsp:nvSpPr>
        <dsp:cNvPr id="0" name=""/>
        <dsp:cNvSpPr/>
      </dsp:nvSpPr>
      <dsp:spPr>
        <a:xfrm>
          <a:off x="2352318" y="350031"/>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awesome-app</a:t>
          </a:r>
          <a:endParaRPr lang="en-US" sz="900" kern="1200" dirty="0"/>
        </a:p>
      </dsp:txBody>
      <dsp:txXfrm>
        <a:off x="2361204" y="358917"/>
        <a:ext cx="589042" cy="285635"/>
      </dsp:txXfrm>
    </dsp:sp>
    <dsp:sp modelId="{2DEE3676-3DD3-3943-9351-8AD14AD5AA9B}">
      <dsp:nvSpPr>
        <dsp:cNvPr id="0" name=""/>
        <dsp:cNvSpPr/>
      </dsp:nvSpPr>
      <dsp:spPr>
        <a:xfrm rot="3310531">
          <a:off x="2018435" y="664812"/>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665568"/>
        <a:ext cx="21252" cy="21252"/>
      </dsp:txXfrm>
    </dsp:sp>
    <dsp:sp modelId="{B9F3DEE1-E14E-0D4F-B8C2-C4EE935E46AE}">
      <dsp:nvSpPr>
        <dsp:cNvPr id="0" name=""/>
        <dsp:cNvSpPr/>
      </dsp:nvSpPr>
      <dsp:spPr>
        <a:xfrm>
          <a:off x="2352318" y="698950"/>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r>
            <a:rPr lang="en-US" sz="900" kern="1200" dirty="0" err="1" smtClean="0"/>
            <a:t>pkg</a:t>
          </a:r>
          <a:endParaRPr lang="en-US" sz="900" kern="1200" dirty="0"/>
        </a:p>
      </dsp:txBody>
      <dsp:txXfrm>
        <a:off x="2361204" y="707836"/>
        <a:ext cx="589042" cy="285635"/>
      </dsp:txXfrm>
    </dsp:sp>
    <dsp:sp modelId="{1EC3626B-BB2F-D84A-BB70-8FB8F716C4B7}">
      <dsp:nvSpPr>
        <dsp:cNvPr id="0" name=""/>
        <dsp:cNvSpPr/>
      </dsp:nvSpPr>
      <dsp:spPr>
        <a:xfrm rot="2142401">
          <a:off x="1231956" y="1449879"/>
          <a:ext cx="298917" cy="22763"/>
        </a:xfrm>
        <a:custGeom>
          <a:avLst/>
          <a:gdLst/>
          <a:ahLst/>
          <a:cxnLst/>
          <a:rect l="0" t="0" r="0" b="0"/>
          <a:pathLst>
            <a:path>
              <a:moveTo>
                <a:pt x="0" y="11381"/>
              </a:moveTo>
              <a:lnTo>
                <a:pt x="29891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73942" y="1453788"/>
        <a:ext cx="14945" cy="14945"/>
      </dsp:txXfrm>
    </dsp:sp>
    <dsp:sp modelId="{FAB3633E-4908-0745-A6D0-2350DC18B916}">
      <dsp:nvSpPr>
        <dsp:cNvPr id="0" name=""/>
        <dsp:cNvSpPr/>
      </dsp:nvSpPr>
      <dsp:spPr>
        <a:xfrm>
          <a:off x="1502778" y="1396787"/>
          <a:ext cx="606814" cy="30340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1511664" y="1405673"/>
        <a:ext cx="589042" cy="285635"/>
      </dsp:txXfrm>
    </dsp:sp>
    <dsp:sp modelId="{4B855456-F0DB-AA47-A4B4-C8030E97E7AA}">
      <dsp:nvSpPr>
        <dsp:cNvPr id="0" name=""/>
        <dsp:cNvSpPr/>
      </dsp:nvSpPr>
      <dsp:spPr>
        <a:xfrm rot="18289469">
          <a:off x="2018435" y="1362649"/>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363405"/>
        <a:ext cx="21252" cy="21252"/>
      </dsp:txXfrm>
    </dsp:sp>
    <dsp:sp modelId="{66764F56-BC03-8D4B-A249-E5EDB4541AD4}">
      <dsp:nvSpPr>
        <dsp:cNvPr id="0" name=""/>
        <dsp:cNvSpPr/>
      </dsp:nvSpPr>
      <dsp:spPr>
        <a:xfrm>
          <a:off x="2352318" y="1047868"/>
          <a:ext cx="606814" cy="30340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fmt</a:t>
          </a:r>
          <a:endParaRPr lang="en-US" sz="900" kern="1200" dirty="0"/>
        </a:p>
      </dsp:txBody>
      <dsp:txXfrm>
        <a:off x="2361204" y="1056754"/>
        <a:ext cx="589042" cy="285635"/>
      </dsp:txXfrm>
    </dsp:sp>
    <dsp:sp modelId="{CCEE34B3-91F4-6146-BB4E-1BB5471D63F3}">
      <dsp:nvSpPr>
        <dsp:cNvPr id="0" name=""/>
        <dsp:cNvSpPr/>
      </dsp:nvSpPr>
      <dsp:spPr>
        <a:xfrm>
          <a:off x="2109593" y="1537109"/>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1542422"/>
        <a:ext cx="12136" cy="12136"/>
      </dsp:txXfrm>
    </dsp:sp>
    <dsp:sp modelId="{8625D8D4-C721-114B-BA1C-E9D7CD9E713A}">
      <dsp:nvSpPr>
        <dsp:cNvPr id="0" name=""/>
        <dsp:cNvSpPr/>
      </dsp:nvSpPr>
      <dsp:spPr>
        <a:xfrm>
          <a:off x="2352318" y="1396787"/>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2361204" y="1405673"/>
        <a:ext cx="589042" cy="285635"/>
      </dsp:txXfrm>
    </dsp:sp>
    <dsp:sp modelId="{75DF0864-8FCD-474F-A98B-246628C24555}">
      <dsp:nvSpPr>
        <dsp:cNvPr id="0" name=""/>
        <dsp:cNvSpPr/>
      </dsp:nvSpPr>
      <dsp:spPr>
        <a:xfrm rot="3310531">
          <a:off x="2018435" y="1711568"/>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712324"/>
        <a:ext cx="21252" cy="21252"/>
      </dsp:txXfrm>
    </dsp:sp>
    <dsp:sp modelId="{953F2696-B1D8-524A-A742-B16201510455}">
      <dsp:nvSpPr>
        <dsp:cNvPr id="0" name=""/>
        <dsp:cNvSpPr/>
      </dsp:nvSpPr>
      <dsp:spPr>
        <a:xfrm>
          <a:off x="2352318" y="1745705"/>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endParaRPr lang="en-US" sz="900" kern="1200" dirty="0"/>
        </a:p>
      </dsp:txBody>
      <dsp:txXfrm>
        <a:off x="2361204" y="1754591"/>
        <a:ext cx="589042" cy="285635"/>
      </dsp:txXfrm>
    </dsp:sp>
    <dsp:sp modelId="{0AE60012-E971-2040-96C9-942F43C6A580}">
      <dsp:nvSpPr>
        <dsp:cNvPr id="0" name=""/>
        <dsp:cNvSpPr/>
      </dsp:nvSpPr>
      <dsp:spPr>
        <a:xfrm rot="4467012">
          <a:off x="928696" y="1798798"/>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1787544"/>
        <a:ext cx="45271" cy="45271"/>
      </dsp:txXfrm>
    </dsp:sp>
    <dsp:sp modelId="{302E0FC5-3EAE-FF4E-96A7-7561C3B381ED}">
      <dsp:nvSpPr>
        <dsp:cNvPr id="0" name=""/>
        <dsp:cNvSpPr/>
      </dsp:nvSpPr>
      <dsp:spPr>
        <a:xfrm>
          <a:off x="1502778" y="2094624"/>
          <a:ext cx="606814" cy="30340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1511664" y="2103510"/>
        <a:ext cx="589042" cy="285635"/>
      </dsp:txXfrm>
    </dsp:sp>
    <dsp:sp modelId="{9B4DDFED-BB6B-3F47-B98F-693A339B5E86}">
      <dsp:nvSpPr>
        <dsp:cNvPr id="0" name=""/>
        <dsp:cNvSpPr/>
      </dsp:nvSpPr>
      <dsp:spPr>
        <a:xfrm>
          <a:off x="2109593" y="2234946"/>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2240260"/>
        <a:ext cx="12136" cy="12136"/>
      </dsp:txXfrm>
    </dsp:sp>
    <dsp:sp modelId="{3ED6E3EA-9774-5F41-80B5-6A4BBBB1DD03}">
      <dsp:nvSpPr>
        <dsp:cNvPr id="0" name=""/>
        <dsp:cNvSpPr/>
      </dsp:nvSpPr>
      <dsp:spPr>
        <a:xfrm>
          <a:off x="2352318" y="2094624"/>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2361204" y="2103510"/>
        <a:ext cx="589042" cy="285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fontScale="85000" lnSpcReduction="2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err="1" smtClean="0">
                <a:latin typeface="Helvetica Neue"/>
                <a:cs typeface="Helvetica Neue"/>
              </a:rPr>
              <a:t>json</a:t>
            </a:r>
            <a:r>
              <a:rPr lang="en-US" b="1" dirty="0" smtClean="0">
                <a:latin typeface="Helvetica Neue"/>
                <a:cs typeface="Helvetica Neue"/>
              </a:rPr>
              <a:t> package</a:t>
            </a:r>
          </a:p>
          <a:p>
            <a:r>
              <a:rPr lang="en-US" b="1" dirty="0" smtClean="0">
                <a:latin typeface="Helvetica Neue"/>
                <a:cs typeface="Helvetica Neue"/>
              </a:rPr>
              <a:t>Convert CSV data to JSON encoded data</a:t>
            </a: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data.json</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writeJson</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encoding/xml</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724269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encoding/xml package</a:t>
            </a:r>
          </a:p>
          <a:p>
            <a:r>
              <a:rPr lang="en-US" b="1" dirty="0" smtClean="0">
                <a:latin typeface="Helvetica Neue"/>
                <a:cs typeface="Helvetica Neue"/>
              </a:rPr>
              <a:t>Convert CSV data to XML encoded data</a:t>
            </a:r>
          </a:p>
        </p:txBody>
      </p:sp>
    </p:spTree>
    <p:extLst>
      <p:ext uri="{BB962C8B-B14F-4D97-AF65-F5344CB8AC3E}">
        <p14:creationId xmlns:p14="http://schemas.microsoft.com/office/powerpoint/2010/main" val="3040499251"/>
      </p:ext>
    </p:extLst>
  </p:cSld>
  <p:clrMapOvr>
    <a:masterClrMapping/>
  </p:clrMapOvr>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data.xml</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writeXml</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295930"/>
      </p:ext>
    </p:extLst>
  </p:cSld>
  <p:clrMapOvr>
    <a:masterClrMapping/>
  </p:clrMapOvr>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text/template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32455640"/>
      </p:ext>
    </p:extLst>
  </p:cSld>
  <p:clrMapOvr>
    <a:masterClrMapping/>
  </p:clrMapOvr>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text/template package</a:t>
            </a:r>
            <a:endParaRPr lang="en-US" b="1" dirty="0">
              <a:latin typeface="Helvetica Neue"/>
              <a:cs typeface="Helvetica Neue"/>
            </a:endParaRPr>
          </a:p>
          <a:p>
            <a:pPr lvl="1"/>
            <a:r>
              <a:rPr lang="en-US" b="1" dirty="0" smtClean="0">
                <a:latin typeface="Helvetica Neue"/>
                <a:cs typeface="Helvetica Neue"/>
              </a:rPr>
              <a:t>Using string template and file template</a:t>
            </a:r>
          </a:p>
        </p:txBody>
      </p:sp>
    </p:spTree>
    <p:extLst>
      <p:ext uri="{BB962C8B-B14F-4D97-AF65-F5344CB8AC3E}">
        <p14:creationId xmlns:p14="http://schemas.microsoft.com/office/powerpoint/2010/main" val="3042662237"/>
      </p:ext>
    </p:extLst>
  </p:cSld>
  <p:clrMapOvr>
    <a:masterClrMapping/>
  </p:clrMapOvr>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Highlevel</a:t>
            </a:r>
            <a:endParaRPr lang="en-US" dirty="0"/>
          </a:p>
        </p:txBody>
      </p:sp>
      <p:sp>
        <p:nvSpPr>
          <p:cNvPr id="3" name="Rectangle 2"/>
          <p:cNvSpPr/>
          <p:nvPr/>
        </p:nvSpPr>
        <p:spPr>
          <a:xfrm>
            <a:off x="1127409" y="1846800"/>
            <a:ext cx="1593923" cy="12052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Template</a:t>
            </a:r>
            <a:endParaRPr lang="en-US" dirty="0"/>
          </a:p>
        </p:txBody>
      </p:sp>
      <p:sp>
        <p:nvSpPr>
          <p:cNvPr id="7" name="Magnetic Disk 6"/>
          <p:cNvSpPr/>
          <p:nvPr/>
        </p:nvSpPr>
        <p:spPr>
          <a:xfrm>
            <a:off x="3459980" y="1846800"/>
            <a:ext cx="1509691" cy="120528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a:t>
            </a:r>
            <a:endParaRPr lang="en-US" dirty="0"/>
          </a:p>
        </p:txBody>
      </p:sp>
      <p:sp>
        <p:nvSpPr>
          <p:cNvPr id="8" name="Plus 7"/>
          <p:cNvSpPr/>
          <p:nvPr/>
        </p:nvSpPr>
        <p:spPr>
          <a:xfrm>
            <a:off x="2967548" y="2274480"/>
            <a:ext cx="311009" cy="330480"/>
          </a:xfrm>
          <a:prstGeom prst="mathPlu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Equal 9"/>
          <p:cNvSpPr/>
          <p:nvPr/>
        </p:nvSpPr>
        <p:spPr>
          <a:xfrm>
            <a:off x="5157572" y="2280960"/>
            <a:ext cx="349886" cy="324000"/>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1" name="Snip Single Corner Rectangle 10"/>
          <p:cNvSpPr/>
          <p:nvPr/>
        </p:nvSpPr>
        <p:spPr>
          <a:xfrm>
            <a:off x="5948055" y="1846800"/>
            <a:ext cx="1710551" cy="120528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Rendered text</a:t>
            </a:r>
            <a:endParaRPr lang="en-US" dirty="0"/>
          </a:p>
        </p:txBody>
      </p:sp>
    </p:spTree>
    <p:extLst>
      <p:ext uri="{BB962C8B-B14F-4D97-AF65-F5344CB8AC3E}">
        <p14:creationId xmlns:p14="http://schemas.microsoft.com/office/powerpoint/2010/main" val="3658084049"/>
      </p:ext>
    </p:extLst>
  </p:cSld>
  <p:clrMapOvr>
    <a:masterClrMapping/>
  </p:clrMapOvr>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Substitution at Scale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Generating a large amount of text, shaped by data:</a:t>
            </a:r>
          </a:p>
          <a:p>
            <a:pPr lvl="1"/>
            <a:r>
              <a:rPr lang="en-US" dirty="0" smtClean="0"/>
              <a:t>Example:</a:t>
            </a:r>
          </a:p>
          <a:p>
            <a:pPr lvl="2"/>
            <a:r>
              <a:rPr lang="en-US" dirty="0" smtClean="0"/>
              <a:t>Emails to several individuals; where name, address, phone,</a:t>
            </a:r>
            <a:r>
              <a:rPr lang="en-US" dirty="0"/>
              <a:t> </a:t>
            </a:r>
            <a:r>
              <a:rPr lang="en-US" dirty="0" err="1" smtClean="0"/>
              <a:t>etc</a:t>
            </a:r>
            <a:r>
              <a:rPr lang="en-US" dirty="0" smtClean="0"/>
              <a:t> is the only difference between emails</a:t>
            </a:r>
          </a:p>
          <a:p>
            <a:r>
              <a:rPr lang="en-US" dirty="0" smtClean="0"/>
              <a:t>Flexibility</a:t>
            </a:r>
          </a:p>
          <a:p>
            <a:pPr lvl="1"/>
            <a:r>
              <a:rPr lang="en-US" dirty="0" smtClean="0"/>
              <a:t>Easy to make changes to final output by changing template</a:t>
            </a:r>
            <a:endParaRPr lang="en-US" dirty="0"/>
          </a:p>
        </p:txBody>
      </p:sp>
    </p:spTree>
    <p:extLst>
      <p:ext uri="{BB962C8B-B14F-4D97-AF65-F5344CB8AC3E}">
        <p14:creationId xmlns:p14="http://schemas.microsoft.com/office/powerpoint/2010/main" val="40086343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8991972"/>
              </p:ext>
            </p:extLst>
          </p:nvPr>
        </p:nvGraphicFramePr>
        <p:xfrm>
          <a:off x="457200" y="1200150"/>
          <a:ext cx="8229600" cy="7416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Group</a:t>
                      </a:r>
                      <a:endParaRPr lang="en-US" dirty="0"/>
                    </a:p>
                  </a:txBody>
                  <a:tcPr/>
                </a:tc>
                <a:tc>
                  <a:txBody>
                    <a:bodyPr/>
                    <a:lstStyle/>
                    <a:p>
                      <a:r>
                        <a:rPr lang="en-US" dirty="0" smtClean="0"/>
                        <a:t>Team</a:t>
                      </a:r>
                      <a:r>
                        <a:rPr lang="en-US" baseline="0" dirty="0" smtClean="0"/>
                        <a:t> Color</a:t>
                      </a:r>
                      <a:endParaRPr lang="en-US" dirty="0"/>
                    </a:p>
                  </a:txBody>
                  <a:tcPr/>
                </a:tc>
              </a:tr>
              <a:tr h="370840">
                <a:tc>
                  <a:txBody>
                    <a:bodyPr/>
                    <a:lstStyle/>
                    <a:p>
                      <a:r>
                        <a:rPr lang="en-US" dirty="0" smtClean="0"/>
                        <a:t>Sean Wise</a:t>
                      </a:r>
                      <a:endParaRPr lang="en-US" dirty="0"/>
                    </a:p>
                  </a:txBody>
                  <a:tcPr/>
                </a:tc>
                <a:tc>
                  <a:txBody>
                    <a:bodyPr/>
                    <a:lstStyle/>
                    <a:p>
                      <a:r>
                        <a:rPr lang="en-US" dirty="0" smtClean="0"/>
                        <a:t>37</a:t>
                      </a:r>
                      <a:endParaRPr lang="en-US" dirty="0"/>
                    </a:p>
                  </a:txBody>
                  <a:tcPr/>
                </a:tc>
                <a:tc>
                  <a:txBody>
                    <a:bodyPr/>
                    <a:lstStyle/>
                    <a:p>
                      <a:r>
                        <a:rPr lang="en-US" dirty="0" smtClean="0"/>
                        <a:t>A</a:t>
                      </a:r>
                      <a:endParaRPr lang="en-US" dirty="0"/>
                    </a:p>
                  </a:txBody>
                  <a:tcPr/>
                </a:tc>
                <a:tc>
                  <a:txBody>
                    <a:bodyPr/>
                    <a:lstStyle/>
                    <a:p>
                      <a:r>
                        <a:rPr lang="en-US" dirty="0" smtClean="0"/>
                        <a:t>RED</a:t>
                      </a:r>
                      <a:endParaRPr lang="en-US" dirty="0"/>
                    </a:p>
                  </a:txBody>
                  <a:tcPr/>
                </a:tc>
              </a:tr>
            </a:tbl>
          </a:graphicData>
        </a:graphic>
      </p:graphicFrame>
      <p:sp>
        <p:nvSpPr>
          <p:cNvPr id="5" name="Up Arrow 4"/>
          <p:cNvSpPr/>
          <p:nvPr/>
        </p:nvSpPr>
        <p:spPr>
          <a:xfrm rot="10800000">
            <a:off x="4094958" y="2063092"/>
            <a:ext cx="907110" cy="47304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457200" y="2657394"/>
            <a:ext cx="8229600" cy="7387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dirty="0" smtClean="0"/>
              <a:t>Hello &lt;name&gt;, your age of &lt;age&gt;, places you in group ‘&lt;group&gt;’. Group ‘&lt;group&gt;’has been assigned team color ‘&lt;team color&gt;’.</a:t>
            </a:r>
            <a:endParaRPr lang="en-US" dirty="0"/>
          </a:p>
        </p:txBody>
      </p:sp>
      <p:sp>
        <p:nvSpPr>
          <p:cNvPr id="7" name="Up Arrow 6"/>
          <p:cNvSpPr/>
          <p:nvPr/>
        </p:nvSpPr>
        <p:spPr>
          <a:xfrm rot="10800000">
            <a:off x="4094958" y="3517377"/>
            <a:ext cx="907110" cy="473040"/>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4111680"/>
            <a:ext cx="8229600" cy="7387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Hello Sean Wise, your age of 37, places you in group ‘A’. Group ‘A’ has been assigned team color ‘RED’.</a:t>
            </a:r>
            <a:endParaRPr lang="en-US" dirty="0"/>
          </a:p>
        </p:txBody>
      </p:sp>
    </p:spTree>
    <p:extLst>
      <p:ext uri="{BB962C8B-B14F-4D97-AF65-F5344CB8AC3E}">
        <p14:creationId xmlns:p14="http://schemas.microsoft.com/office/powerpoint/2010/main" val="175555254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Introduction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663161140"/>
      </p:ext>
    </p:extLst>
  </p:cSld>
  <p:clrMapOvr>
    <a:masterClrMapping/>
  </p:clrMapOvr>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Build a simple HTTP Web Server</a:t>
            </a:r>
            <a:endParaRPr lang="en-US" b="1" dirty="0">
              <a:latin typeface="Helvetica Neue"/>
              <a:cs typeface="Helvetica Neue"/>
            </a:endParaRPr>
          </a:p>
          <a:p>
            <a:pPr lvl="1"/>
            <a:r>
              <a:rPr lang="en-US" b="1" dirty="0" smtClean="0">
                <a:latin typeface="Helvetica Neue"/>
                <a:cs typeface="Helvetica Neue"/>
              </a:rPr>
              <a:t>Server accepts connections from a Web Browser</a:t>
            </a:r>
          </a:p>
          <a:p>
            <a:pPr lvl="1"/>
            <a:r>
              <a:rPr lang="en-US" b="1" dirty="0" smtClean="0">
                <a:latin typeface="Helvetica Neue"/>
                <a:cs typeface="Helvetica Neue"/>
              </a:rPr>
              <a:t>Server </a:t>
            </a:r>
            <a:r>
              <a:rPr lang="en-US" b="1" smtClean="0">
                <a:latin typeface="Helvetica Neue"/>
                <a:cs typeface="Helvetica Neue"/>
              </a:rPr>
              <a:t>prints messages</a:t>
            </a:r>
            <a:endParaRPr lang="en-US" b="1" dirty="0" smtClean="0">
              <a:latin typeface="Helvetica Neue"/>
              <a:cs typeface="Helvetica Neue"/>
            </a:endParaRPr>
          </a:p>
        </p:txBody>
      </p:sp>
    </p:spTree>
    <p:extLst>
      <p:ext uri="{BB962C8B-B14F-4D97-AF65-F5344CB8AC3E}">
        <p14:creationId xmlns:p14="http://schemas.microsoft.com/office/powerpoint/2010/main" val="459108713"/>
      </p:ext>
    </p:extLst>
  </p:cSld>
  <p:clrMapOvr>
    <a:masterClrMapping/>
  </p:clrMapOvr>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Multiple Handlers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3842810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 support for different request paths</a:t>
            </a:r>
          </a:p>
          <a:p>
            <a:pPr lvl="1"/>
            <a:r>
              <a:rPr lang="en-US" b="1" dirty="0" smtClean="0">
                <a:latin typeface="Helvetica Neue"/>
                <a:cs typeface="Helvetica Neue"/>
              </a:rPr>
              <a:t>In addition to ‘/’ path, add ‘</a:t>
            </a:r>
            <a:r>
              <a:rPr lang="en-US" b="1" smtClean="0">
                <a:latin typeface="Helvetica Neue"/>
                <a:cs typeface="Helvetica Neue"/>
              </a:rPr>
              <a:t>/home’ path</a:t>
            </a:r>
            <a:endParaRPr lang="en-US" b="1" dirty="0" smtClean="0">
              <a:latin typeface="Helvetica Neue"/>
              <a:cs typeface="Helvetica Neue"/>
            </a:endParaRPr>
          </a:p>
        </p:txBody>
      </p:sp>
    </p:spTree>
    <p:extLst>
      <p:ext uri="{BB962C8B-B14F-4D97-AF65-F5344CB8AC3E}">
        <p14:creationId xmlns:p14="http://schemas.microsoft.com/office/powerpoint/2010/main" val="747789987"/>
      </p:ext>
    </p:extLst>
  </p:cSld>
  <p:clrMapOvr>
    <a:masterClrMapping/>
  </p:clrMapOvr>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Using html/template</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13-03</a:t>
            </a:r>
          </a:p>
        </p:txBody>
      </p:sp>
    </p:spTree>
    <p:extLst>
      <p:ext uri="{BB962C8B-B14F-4D97-AF65-F5344CB8AC3E}">
        <p14:creationId xmlns:p14="http://schemas.microsoft.com/office/powerpoint/2010/main" val="1518436605"/>
      </p:ext>
    </p:extLst>
  </p:cSld>
  <p:clrMapOvr>
    <a:masterClrMapping/>
  </p:clrMapOvr>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Generating dynamic pages using template</a:t>
            </a:r>
          </a:p>
          <a:p>
            <a:pPr lvl="1"/>
            <a:r>
              <a:rPr lang="en-US" b="1" dirty="0" smtClean="0">
                <a:latin typeface="Helvetica Neue"/>
                <a:cs typeface="Helvetica Neue"/>
              </a:rPr>
              <a:t>Integrate package ‘html/template’</a:t>
            </a:r>
          </a:p>
        </p:txBody>
      </p:sp>
    </p:spTree>
    <p:extLst>
      <p:ext uri="{BB962C8B-B14F-4D97-AF65-F5344CB8AC3E}">
        <p14:creationId xmlns:p14="http://schemas.microsoft.com/office/powerpoint/2010/main" val="2324835844"/>
      </p:ext>
    </p:extLst>
  </p:cSld>
  <p:clrMapOvr>
    <a:masterClrMapping/>
  </p:clrMapOvr>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File Server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13-04</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110363" cy="369332"/>
          </a:xfrm>
          <a:prstGeom prst="rect">
            <a:avLst/>
          </a:prstGeom>
          <a:noFill/>
        </p:spPr>
        <p:txBody>
          <a:bodyPr wrap="none" rtlCol="0">
            <a:spAutoFit/>
          </a:bodyPr>
          <a:lstStyle/>
          <a:p>
            <a:r>
              <a:rPr lang="en-US" dirty="0" err="1" smtClean="0"/>
              <a:t>striversity</a:t>
            </a:r>
            <a:endParaRPr lang="en-US" dirty="0"/>
          </a:p>
        </p:txBody>
      </p:sp>
    </p:spTree>
    <p:extLst>
      <p:ext uri="{BB962C8B-B14F-4D97-AF65-F5344CB8AC3E}">
        <p14:creationId xmlns:p14="http://schemas.microsoft.com/office/powerpoint/2010/main" val="3866098566"/>
      </p:ext>
    </p:extLst>
  </p:cSld>
  <p:clrMapOvr>
    <a:masterClrMapping/>
  </p:clrMapOvr>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Serving static files</a:t>
            </a:r>
          </a:p>
          <a:p>
            <a:pPr lvl="1"/>
            <a:r>
              <a:rPr lang="en-US" b="1" dirty="0" smtClean="0">
                <a:latin typeface="Helvetica Neue"/>
                <a:cs typeface="Helvetica Neue"/>
              </a:rPr>
              <a:t>Like images, .</a:t>
            </a:r>
            <a:r>
              <a:rPr lang="en-US" b="1" dirty="0" err="1" smtClean="0">
                <a:latin typeface="Helvetica Neue"/>
                <a:cs typeface="Helvetica Neue"/>
              </a:rPr>
              <a:t>js</a:t>
            </a:r>
            <a:r>
              <a:rPr lang="en-US" b="1" dirty="0" smtClean="0">
                <a:latin typeface="Helvetica Neue"/>
                <a:cs typeface="Helvetica Neue"/>
              </a:rPr>
              <a:t>, .html, .</a:t>
            </a:r>
            <a:r>
              <a:rPr lang="en-US" b="1" dirty="0" err="1" smtClean="0">
                <a:latin typeface="Helvetica Neue"/>
                <a:cs typeface="Helvetica Neue"/>
              </a:rPr>
              <a:t>css</a:t>
            </a:r>
            <a:r>
              <a:rPr lang="en-US" b="1" dirty="0" smtClean="0">
                <a:latin typeface="Helvetica Neue"/>
                <a:cs typeface="Helvetica Neue"/>
              </a:rPr>
              <a:t>, etc.</a:t>
            </a:r>
          </a:p>
          <a:p>
            <a:r>
              <a:rPr lang="en-US" b="1" dirty="0" smtClean="0">
                <a:latin typeface="Helvetica Neue"/>
                <a:cs typeface="Helvetica Neue"/>
              </a:rPr>
              <a:t>Laying the foundations for a file server</a:t>
            </a:r>
          </a:p>
          <a:p>
            <a:pPr lvl="1"/>
            <a:r>
              <a:rPr lang="en-US" b="1" dirty="0" smtClean="0">
                <a:latin typeface="Helvetica Neue"/>
                <a:cs typeface="Helvetica Neue"/>
              </a:rPr>
              <a:t>Add a photo wall page</a:t>
            </a:r>
          </a:p>
          <a:p>
            <a:pPr lvl="2"/>
            <a:r>
              <a:rPr lang="en-US" b="1" dirty="0" smtClean="0">
                <a:latin typeface="Helvetica Neue"/>
                <a:cs typeface="Helvetica Neue"/>
              </a:rPr>
              <a:t>Display a table of photos</a:t>
            </a:r>
            <a:r>
              <a:rPr lang="en-US" b="1" smtClean="0">
                <a:latin typeface="Helvetica Neue"/>
                <a:cs typeface="Helvetica Neue"/>
              </a:rPr>
              <a:t>/images</a:t>
            </a:r>
            <a:endParaRPr lang="en-US" b="1" dirty="0" smtClean="0">
              <a:latin typeface="Helvetica Neue"/>
              <a:cs typeface="Helvetica Neue"/>
            </a:endParaRPr>
          </a:p>
        </p:txBody>
      </p:sp>
    </p:spTree>
    <p:extLst>
      <p:ext uri="{BB962C8B-B14F-4D97-AF65-F5344CB8AC3E}">
        <p14:creationId xmlns:p14="http://schemas.microsoft.com/office/powerpoint/2010/main" val="771320641"/>
      </p:ext>
    </p:extLst>
  </p:cSld>
  <p:clrMapOvr>
    <a:masterClrMapping/>
  </p:clrMapOvr>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File Server </a:t>
            </a:r>
            <a:r>
              <a:rPr lang="mr-IN" sz="6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13-05</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110363" cy="369332"/>
          </a:xfrm>
          <a:prstGeom prst="rect">
            <a:avLst/>
          </a:prstGeom>
          <a:noFill/>
        </p:spPr>
        <p:txBody>
          <a:bodyPr wrap="none" rtlCol="0">
            <a:spAutoFit/>
          </a:bodyPr>
          <a:lstStyle/>
          <a:p>
            <a:r>
              <a:rPr lang="en-US" dirty="0" err="1" smtClean="0"/>
              <a:t>striversity</a:t>
            </a:r>
            <a:endParaRPr lang="en-US" dirty="0"/>
          </a:p>
        </p:txBody>
      </p:sp>
    </p:spTree>
    <p:extLst>
      <p:ext uri="{BB962C8B-B14F-4D97-AF65-F5344CB8AC3E}">
        <p14:creationId xmlns:p14="http://schemas.microsoft.com/office/powerpoint/2010/main" val="3093393857"/>
      </p:ext>
    </p:extLst>
  </p:cSld>
  <p:clrMapOvr>
    <a:masterClrMapping/>
  </p:clrMapOvr>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Serving static files</a:t>
            </a:r>
          </a:p>
          <a:p>
            <a:pPr lvl="1"/>
            <a:r>
              <a:rPr lang="en-US" b="1" dirty="0" smtClean="0">
                <a:latin typeface="Helvetica Neue"/>
                <a:cs typeface="Helvetica Neue"/>
              </a:rPr>
              <a:t>Like images, .</a:t>
            </a:r>
            <a:r>
              <a:rPr lang="en-US" b="1" dirty="0" err="1" smtClean="0">
                <a:latin typeface="Helvetica Neue"/>
                <a:cs typeface="Helvetica Neue"/>
              </a:rPr>
              <a:t>js</a:t>
            </a:r>
            <a:r>
              <a:rPr lang="en-US" b="1" dirty="0" smtClean="0">
                <a:latin typeface="Helvetica Neue"/>
                <a:cs typeface="Helvetica Neue"/>
              </a:rPr>
              <a:t>, .html, .</a:t>
            </a:r>
            <a:r>
              <a:rPr lang="en-US" b="1" dirty="0" err="1" smtClean="0">
                <a:latin typeface="Helvetica Neue"/>
                <a:cs typeface="Helvetica Neue"/>
              </a:rPr>
              <a:t>css</a:t>
            </a:r>
            <a:r>
              <a:rPr lang="en-US" b="1" dirty="0" smtClean="0">
                <a:latin typeface="Helvetica Neue"/>
                <a:cs typeface="Helvetica Neue"/>
              </a:rPr>
              <a:t>, etc.</a:t>
            </a:r>
          </a:p>
          <a:p>
            <a:r>
              <a:rPr lang="en-US" b="1" dirty="0" smtClean="0">
                <a:latin typeface="Helvetica Neue"/>
                <a:cs typeface="Helvetica Neue"/>
              </a:rPr>
              <a:t>Add a route to serve static files</a:t>
            </a:r>
          </a:p>
          <a:p>
            <a:pPr lvl="1"/>
            <a:r>
              <a:rPr lang="en-US" b="1" dirty="0" smtClean="0">
                <a:latin typeface="Helvetica Neue"/>
                <a:cs typeface="Helvetica Neue"/>
              </a:rPr>
              <a:t>/static</a:t>
            </a:r>
          </a:p>
        </p:txBody>
      </p:sp>
    </p:spTree>
    <p:extLst>
      <p:ext uri="{BB962C8B-B14F-4D97-AF65-F5344CB8AC3E}">
        <p14:creationId xmlns:p14="http://schemas.microsoft.com/office/powerpoint/2010/main" val="3462543119"/>
      </p:ext>
    </p:extLst>
  </p:cSld>
  <p:clrMapOvr>
    <a:masterClrMapping/>
  </p:clrMapOvr>
  <p:timing>
    <p:tnLst>
      <p:par>
        <p:cTn xmlns:p14="http://schemas.microsoft.com/office/powerpoint/2010/mai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Web App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Mini CSS</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13-06</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316737" cy="369332"/>
          </a:xfrm>
          <a:prstGeom prst="rect">
            <a:avLst/>
          </a:prstGeom>
          <a:noFill/>
        </p:spPr>
        <p:txBody>
          <a:bodyPr wrap="none" rtlCol="0">
            <a:spAutoFit/>
          </a:bodyPr>
          <a:lstStyle/>
          <a:p>
            <a:r>
              <a:rPr lang="en-US" dirty="0" smtClean="0"/>
              <a:t>@</a:t>
            </a:r>
            <a:r>
              <a:rPr lang="en-US" dirty="0" err="1" smtClean="0"/>
              <a:t>striversity</a:t>
            </a:r>
            <a:endParaRPr lang="en-US" dirty="0"/>
          </a:p>
        </p:txBody>
      </p:sp>
    </p:spTree>
    <p:extLst>
      <p:ext uri="{BB962C8B-B14F-4D97-AF65-F5344CB8AC3E}">
        <p14:creationId xmlns:p14="http://schemas.microsoft.com/office/powerpoint/2010/main" val="1480641896"/>
      </p:ext>
    </p:extLst>
  </p:cSld>
  <p:clrMapOvr>
    <a:masterClrMapping/>
  </p:clrMapOvr>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Adding a CSS Library</a:t>
            </a:r>
          </a:p>
          <a:p>
            <a:pPr lvl="1"/>
            <a:r>
              <a:rPr lang="en-US" b="1" dirty="0" smtClean="0">
                <a:latin typeface="Helvetica Neue"/>
                <a:cs typeface="Helvetica Neue"/>
              </a:rPr>
              <a:t>Mini CSS*</a:t>
            </a:r>
          </a:p>
          <a:p>
            <a:pPr lvl="1"/>
            <a:r>
              <a:rPr lang="en-US" b="1" dirty="0" err="1" smtClean="0">
                <a:latin typeface="Helvetica Neue"/>
                <a:cs typeface="Helvetica Neue"/>
              </a:rPr>
              <a:t>BootStrap</a:t>
            </a:r>
            <a:endParaRPr lang="en-US" b="1" dirty="0" smtClean="0">
              <a:latin typeface="Helvetica Neue"/>
              <a:cs typeface="Helvetica Neue"/>
            </a:endParaRPr>
          </a:p>
          <a:p>
            <a:pPr lvl="1"/>
            <a:r>
              <a:rPr lang="en-US" b="1" dirty="0" smtClean="0">
                <a:latin typeface="Helvetica Neue"/>
                <a:cs typeface="Helvetica Neue"/>
              </a:rPr>
              <a:t>Foundation</a:t>
            </a:r>
          </a:p>
          <a:p>
            <a:r>
              <a:rPr lang="en-US" b="1" dirty="0" smtClean="0">
                <a:latin typeface="Helvetica Neue"/>
                <a:cs typeface="Helvetica Neue"/>
              </a:rPr>
              <a:t>How little changes =&gt; big difference</a:t>
            </a:r>
          </a:p>
        </p:txBody>
      </p:sp>
    </p:spTree>
    <p:extLst>
      <p:ext uri="{BB962C8B-B14F-4D97-AF65-F5344CB8AC3E}">
        <p14:creationId xmlns:p14="http://schemas.microsoft.com/office/powerpoint/2010/main" val="3523702647"/>
      </p:ext>
    </p:extLst>
  </p:cSld>
  <p:clrMapOvr>
    <a:masterClrMapping/>
  </p:clrMapOvr>
  <p:timing>
    <p:tnLst>
      <p:par>
        <p:cTn xmlns:p14="http://schemas.microsoft.com/office/powerpoint/2010/mai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Introduction To Testing</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14-01</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316737" cy="369332"/>
          </a:xfrm>
          <a:prstGeom prst="rect">
            <a:avLst/>
          </a:prstGeom>
          <a:noFill/>
        </p:spPr>
        <p:txBody>
          <a:bodyPr wrap="none" rtlCol="0">
            <a:spAutoFit/>
          </a:bodyPr>
          <a:lstStyle/>
          <a:p>
            <a:r>
              <a:rPr lang="en-US" dirty="0" smtClean="0"/>
              <a:t>@</a:t>
            </a:r>
            <a:r>
              <a:rPr lang="en-US" dirty="0" err="1" smtClean="0"/>
              <a:t>striversity</a:t>
            </a:r>
            <a:endParaRPr lang="en-US" dirty="0"/>
          </a:p>
        </p:txBody>
      </p:sp>
    </p:spTree>
    <p:extLst>
      <p:ext uri="{BB962C8B-B14F-4D97-AF65-F5344CB8AC3E}">
        <p14:creationId xmlns:p14="http://schemas.microsoft.com/office/powerpoint/2010/main" val="97289048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Using the ‘testing’ package</a:t>
            </a:r>
          </a:p>
          <a:p>
            <a:pPr lvl="1"/>
            <a:r>
              <a:rPr lang="en-US" b="1" dirty="0" smtClean="0">
                <a:latin typeface="Helvetica Neue"/>
                <a:cs typeface="Helvetica Neue"/>
              </a:rPr>
              <a:t>Writing a simple </a:t>
            </a:r>
            <a:r>
              <a:rPr lang="en-US" b="1" smtClean="0">
                <a:latin typeface="Helvetica Neue"/>
                <a:cs typeface="Helvetica Neue"/>
              </a:rPr>
              <a:t>unit test</a:t>
            </a:r>
            <a:endParaRPr lang="en-US" b="1" dirty="0" smtClean="0">
              <a:latin typeface="Helvetica Neue"/>
              <a:cs typeface="Helvetica Neue"/>
            </a:endParaRPr>
          </a:p>
        </p:txBody>
      </p:sp>
    </p:spTree>
    <p:extLst>
      <p:ext uri="{BB962C8B-B14F-4D97-AF65-F5344CB8AC3E}">
        <p14:creationId xmlns:p14="http://schemas.microsoft.com/office/powerpoint/2010/main" val="573341656"/>
      </p:ext>
    </p:extLst>
  </p:cSld>
  <p:clrMapOvr>
    <a:masterClrMapping/>
  </p:clrMapOvr>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Subtests</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14-02</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316737" cy="369332"/>
          </a:xfrm>
          <a:prstGeom prst="rect">
            <a:avLst/>
          </a:prstGeom>
          <a:noFill/>
        </p:spPr>
        <p:txBody>
          <a:bodyPr wrap="none" rtlCol="0">
            <a:spAutoFit/>
          </a:bodyPr>
          <a:lstStyle/>
          <a:p>
            <a:r>
              <a:rPr lang="en-US" dirty="0" smtClean="0"/>
              <a:t>@</a:t>
            </a:r>
            <a:r>
              <a:rPr lang="en-US" dirty="0" err="1" smtClean="0"/>
              <a:t>striversity</a:t>
            </a:r>
            <a:endParaRPr lang="en-US" dirty="0"/>
          </a:p>
        </p:txBody>
      </p:sp>
    </p:spTree>
    <p:extLst>
      <p:ext uri="{BB962C8B-B14F-4D97-AF65-F5344CB8AC3E}">
        <p14:creationId xmlns:p14="http://schemas.microsoft.com/office/powerpoint/2010/main" val="67202527"/>
      </p:ext>
    </p:extLst>
  </p:cSld>
  <p:clrMapOvr>
    <a:masterClrMapping/>
  </p:clrMapOvr>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Defining and running subtests</a:t>
            </a:r>
          </a:p>
          <a:p>
            <a:r>
              <a:rPr lang="en-US" b="1" dirty="0" smtClean="0">
                <a:latin typeface="Helvetica Neue"/>
                <a:cs typeface="Helvetica Neue"/>
              </a:rPr>
              <a:t>Auto-generate tests cases</a:t>
            </a:r>
          </a:p>
          <a:p>
            <a:pPr lvl="1"/>
            <a:r>
              <a:rPr lang="en-US" b="1" dirty="0" smtClean="0">
                <a:latin typeface="Helvetica Neue"/>
                <a:cs typeface="Helvetica Neue"/>
              </a:rPr>
              <a:t>Using </a:t>
            </a:r>
            <a:r>
              <a:rPr lang="en-US" b="1" dirty="0" err="1" smtClean="0">
                <a:latin typeface="Helvetica Neue"/>
                <a:cs typeface="Helvetica Neue"/>
              </a:rPr>
              <a:t>VSCode</a:t>
            </a:r>
            <a:r>
              <a:rPr lang="en-US" b="1" dirty="0" smtClean="0">
                <a:latin typeface="Helvetica Neue"/>
                <a:cs typeface="Helvetica Neue"/>
              </a:rPr>
              <a:t> </a:t>
            </a:r>
            <a:r>
              <a:rPr lang="en-US" b="1" smtClean="0">
                <a:latin typeface="Helvetica Neue"/>
                <a:cs typeface="Helvetica Neue"/>
              </a:rPr>
              <a:t>Go plugin</a:t>
            </a:r>
            <a:endParaRPr lang="en-US" b="1" dirty="0" smtClean="0">
              <a:latin typeface="Helvetica Neue"/>
              <a:cs typeface="Helvetica Neue"/>
            </a:endParaRPr>
          </a:p>
        </p:txBody>
      </p:sp>
    </p:spTree>
    <p:extLst>
      <p:ext uri="{BB962C8B-B14F-4D97-AF65-F5344CB8AC3E}">
        <p14:creationId xmlns:p14="http://schemas.microsoft.com/office/powerpoint/2010/main" val="2301141191"/>
      </p:ext>
    </p:extLst>
  </p:cSld>
  <p:clrMapOvr>
    <a:masterClrMapping/>
  </p:clrMapOvr>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Debugging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Mac OS X</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14-03</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316737" cy="369332"/>
          </a:xfrm>
          <a:prstGeom prst="rect">
            <a:avLst/>
          </a:prstGeom>
          <a:noFill/>
        </p:spPr>
        <p:txBody>
          <a:bodyPr wrap="none" rtlCol="0">
            <a:spAutoFit/>
          </a:bodyPr>
          <a:lstStyle/>
          <a:p>
            <a:r>
              <a:rPr lang="en-US" dirty="0" smtClean="0"/>
              <a:t>@</a:t>
            </a:r>
            <a:r>
              <a:rPr lang="en-US" dirty="0" err="1" smtClean="0"/>
              <a:t>striversity</a:t>
            </a:r>
            <a:endParaRPr lang="en-US" dirty="0"/>
          </a:p>
        </p:txBody>
      </p:sp>
    </p:spTree>
    <p:extLst>
      <p:ext uri="{BB962C8B-B14F-4D97-AF65-F5344CB8AC3E}">
        <p14:creationId xmlns:p14="http://schemas.microsoft.com/office/powerpoint/2010/main" val="3038348910"/>
      </p:ext>
    </p:extLst>
  </p:cSld>
  <p:clrMapOvr>
    <a:masterClrMapping/>
  </p:clrMapOvr>
  <p:timing>
    <p:tnLst>
      <p:par>
        <p:cTn xmlns:p14="http://schemas.microsoft.com/office/powerpoint/2010/mai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Mac OS X Go Language Debugging</a:t>
            </a:r>
          </a:p>
          <a:p>
            <a:pPr lvl="1"/>
            <a:r>
              <a:rPr lang="en-US" b="1" dirty="0" smtClean="0">
                <a:latin typeface="Helvetica Neue"/>
                <a:cs typeface="Helvetica Neue"/>
              </a:rPr>
              <a:t>Setting </a:t>
            </a:r>
            <a:r>
              <a:rPr lang="en-US" b="1" smtClean="0">
                <a:latin typeface="Helvetica Neue"/>
                <a:cs typeface="Helvetica Neue"/>
              </a:rPr>
              <a:t>Up Delve</a:t>
            </a:r>
            <a:endParaRPr lang="en-US" b="1" dirty="0" smtClean="0">
              <a:latin typeface="Helvetica Neue"/>
              <a:cs typeface="Helvetica Neue"/>
            </a:endParaRPr>
          </a:p>
        </p:txBody>
      </p:sp>
    </p:spTree>
    <p:extLst>
      <p:ext uri="{BB962C8B-B14F-4D97-AF65-F5344CB8AC3E}">
        <p14:creationId xmlns:p14="http://schemas.microsoft.com/office/powerpoint/2010/main" val="2098696991"/>
      </p:ext>
    </p:extLst>
  </p:cSld>
  <p:clrMapOvr>
    <a:masterClrMapping/>
  </p:clrMapOvr>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Debugging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Windows</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14</a:t>
            </a:r>
            <a:r>
              <a:rPr lang="en-US" sz="6000" b="1" dirty="0" smtClean="0">
                <a:ln/>
                <a:solidFill>
                  <a:schemeClr val="accent3">
                    <a:lumMod val="50000"/>
                  </a:schemeClr>
                </a:solidFill>
                <a:effectLst/>
                <a:latin typeface="Helvetica Neue"/>
                <a:cs typeface="Helvetica Neue"/>
              </a:rPr>
              <a:t>-04</a:t>
            </a:r>
            <a:endParaRPr lang="en-US" sz="6000" b="1" dirty="0" smtClean="0">
              <a:ln/>
              <a:solidFill>
                <a:schemeClr val="accent3">
                  <a:lumMod val="50000"/>
                </a:schemeClr>
              </a:solidFill>
              <a:effectLst/>
              <a:latin typeface="Helvetica Neue"/>
              <a:cs typeface="Helvetica Neue"/>
            </a:endParaRP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316737" cy="369332"/>
          </a:xfrm>
          <a:prstGeom prst="rect">
            <a:avLst/>
          </a:prstGeom>
          <a:noFill/>
        </p:spPr>
        <p:txBody>
          <a:bodyPr wrap="none" rtlCol="0">
            <a:spAutoFit/>
          </a:bodyPr>
          <a:lstStyle/>
          <a:p>
            <a:r>
              <a:rPr lang="en-US" dirty="0" smtClean="0"/>
              <a:t>@</a:t>
            </a:r>
            <a:r>
              <a:rPr lang="en-US" dirty="0" err="1" smtClean="0"/>
              <a:t>striversity</a:t>
            </a:r>
            <a:endParaRPr lang="en-US" dirty="0"/>
          </a:p>
        </p:txBody>
      </p:sp>
    </p:spTree>
    <p:extLst>
      <p:ext uri="{BB962C8B-B14F-4D97-AF65-F5344CB8AC3E}">
        <p14:creationId xmlns:p14="http://schemas.microsoft.com/office/powerpoint/2010/main" val="1784125625"/>
      </p:ext>
    </p:extLst>
  </p:cSld>
  <p:clrMapOvr>
    <a:masterClrMapping/>
  </p:clrMapOvr>
  <p:timing>
    <p:tnLst>
      <p:par>
        <p:cTn xmlns:p14="http://schemas.microsoft.com/office/powerpoint/2010/mai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smtClean="0">
                <a:latin typeface="Helvetica Neue"/>
                <a:cs typeface="Helvetica Neue"/>
              </a:rPr>
              <a:t>Windows Go </a:t>
            </a:r>
            <a:r>
              <a:rPr lang="en-US" b="1" dirty="0" smtClean="0">
                <a:latin typeface="Helvetica Neue"/>
                <a:cs typeface="Helvetica Neue"/>
              </a:rPr>
              <a:t>Language Debugging</a:t>
            </a:r>
          </a:p>
          <a:p>
            <a:pPr lvl="1"/>
            <a:r>
              <a:rPr lang="en-US" b="1" dirty="0" smtClean="0">
                <a:latin typeface="Helvetica Neue"/>
                <a:cs typeface="Helvetica Neue"/>
              </a:rPr>
              <a:t>Setting Up Delve</a:t>
            </a:r>
          </a:p>
        </p:txBody>
      </p:sp>
    </p:spTree>
    <p:extLst>
      <p:ext uri="{BB962C8B-B14F-4D97-AF65-F5344CB8AC3E}">
        <p14:creationId xmlns:p14="http://schemas.microsoft.com/office/powerpoint/2010/main" val="195106997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fontScale="92500" lnSpcReduction="10000"/>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700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33619</TotalTime>
  <Words>13495</Words>
  <Application>Microsoft Macintosh PowerPoint</Application>
  <PresentationFormat>On-screen Show (16:9)</PresentationFormat>
  <Paragraphs>3418</Paragraphs>
  <Slides>456</Slides>
  <Notes>1</Notes>
  <HiddenSlides>0</HiddenSlides>
  <MMClips>0</MMClips>
  <ScaleCrop>false</ScaleCrop>
  <HeadingPairs>
    <vt:vector size="4" baseType="variant">
      <vt:variant>
        <vt:lpstr>Theme</vt:lpstr>
      </vt:variant>
      <vt:variant>
        <vt:i4>1</vt:i4>
      </vt:variant>
      <vt:variant>
        <vt:lpstr>Slide Titles</vt:lpstr>
      </vt:variant>
      <vt:variant>
        <vt:i4>456</vt:i4>
      </vt:variant>
    </vt:vector>
  </HeadingPairs>
  <TitlesOfParts>
    <vt:vector size="457"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lpstr>PowerPoint Presentation</vt:lpstr>
      <vt:lpstr>Objectives</vt:lpstr>
      <vt:lpstr>Design</vt:lpstr>
      <vt:lpstr>PowerPoint Presentation</vt:lpstr>
      <vt:lpstr>Objectives</vt:lpstr>
      <vt:lpstr>Highlevel</vt:lpstr>
      <vt:lpstr>Text Substitution at Scale</vt:lpstr>
      <vt:lpstr>Example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2085</cp:revision>
  <dcterms:created xsi:type="dcterms:W3CDTF">2016-08-19T13:44:54Z</dcterms:created>
  <dcterms:modified xsi:type="dcterms:W3CDTF">2017-06-20T12:21:28Z</dcterms:modified>
</cp:coreProperties>
</file>